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12"/>
  </p:notesMasterIdLst>
  <p:sldIdLst>
    <p:sldId id="256" r:id="rId2"/>
    <p:sldId id="278" r:id="rId3"/>
    <p:sldId id="263" r:id="rId4"/>
    <p:sldId id="264" r:id="rId5"/>
    <p:sldId id="265" r:id="rId6"/>
    <p:sldId id="266" r:id="rId7"/>
    <p:sldId id="267" r:id="rId8"/>
    <p:sldId id="268" r:id="rId9"/>
    <p:sldId id="279" r:id="rId10"/>
    <p:sldId id="28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4" autoAdjust="0"/>
    <p:restoredTop sz="94660"/>
  </p:normalViewPr>
  <p:slideViewPr>
    <p:cSldViewPr>
      <p:cViewPr varScale="1">
        <p:scale>
          <a:sx n="87" d="100"/>
          <a:sy n="87" d="100"/>
        </p:scale>
        <p:origin x="-145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5C032-4C80-42EB-A9F8-79191B1DEE04}" type="datetimeFigureOut">
              <a:rPr lang="en-US" smtClean="0"/>
              <a:t>8/19/2016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BC094-8CE1-4DEF-B730-2311BA109658}" type="slidenum">
              <a:rPr lang="en-US" smtClean="0"/>
              <a:t>‹#›</a:t>
            </a:fld>
            <a:endParaRPr lang="en-US"/>
          </a:p>
        </p:txBody>
      </p:sp>
    </p:spTree>
    <p:extLst>
      <p:ext uri="{BB962C8B-B14F-4D97-AF65-F5344CB8AC3E}">
        <p14:creationId xmlns:p14="http://schemas.microsoft.com/office/powerpoint/2010/main" val="180403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C094-8CE1-4DEF-B730-2311BA109658}" type="slidenum">
              <a:rPr lang="en-US" smtClean="0"/>
              <a:t>1</a:t>
            </a:fld>
            <a:endParaRPr lang="en-US"/>
          </a:p>
        </p:txBody>
      </p:sp>
    </p:spTree>
    <p:extLst>
      <p:ext uri="{BB962C8B-B14F-4D97-AF65-F5344CB8AC3E}">
        <p14:creationId xmlns:p14="http://schemas.microsoft.com/office/powerpoint/2010/main" val="226867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E6CCDFB-93BF-4FA6-BB15-DD70F143C8D3}" type="datetimeFigureOut">
              <a:rPr lang="en-US" smtClean="0"/>
              <a:t>8/19/2016</a:t>
            </a:fld>
            <a:endParaRPr lang="en-US"/>
          </a:p>
        </p:txBody>
      </p:sp>
      <p:sp>
        <p:nvSpPr>
          <p:cNvPr id="16" name="Slide Number Placeholder 15"/>
          <p:cNvSpPr>
            <a:spLocks noGrp="1"/>
          </p:cNvSpPr>
          <p:nvPr>
            <p:ph type="sldNum" sz="quarter" idx="11"/>
          </p:nvPr>
        </p:nvSpPr>
        <p:spPr/>
        <p:txBody>
          <a:bodyPr/>
          <a:lstStyle/>
          <a:p>
            <a:fld id="{311C2606-673C-4115-B01F-4527BAB6CB9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CDFB-93BF-4FA6-BB15-DD70F143C8D3}"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C2606-673C-4115-B01F-4527BAB6CB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CCDFB-93BF-4FA6-BB15-DD70F143C8D3}"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C2606-673C-4115-B01F-4527BAB6CB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E6CCDFB-93BF-4FA6-BB15-DD70F143C8D3}" type="datetimeFigureOut">
              <a:rPr lang="en-US" smtClean="0"/>
              <a:t>8/19/2016</a:t>
            </a:fld>
            <a:endParaRPr lang="en-US"/>
          </a:p>
        </p:txBody>
      </p:sp>
      <p:sp>
        <p:nvSpPr>
          <p:cNvPr id="15" name="Slide Number Placeholder 14"/>
          <p:cNvSpPr>
            <a:spLocks noGrp="1"/>
          </p:cNvSpPr>
          <p:nvPr>
            <p:ph type="sldNum" sz="quarter" idx="11"/>
          </p:nvPr>
        </p:nvSpPr>
        <p:spPr/>
        <p:txBody>
          <a:bodyPr/>
          <a:lstStyle/>
          <a:p>
            <a:fld id="{311C2606-673C-4115-B01F-4527BAB6CB9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E6CCDFB-93BF-4FA6-BB15-DD70F143C8D3}" type="datetimeFigureOut">
              <a:rPr lang="en-US" smtClean="0"/>
              <a:t>8/19/2016</a:t>
            </a:fld>
            <a:endParaRPr lang="en-US"/>
          </a:p>
        </p:txBody>
      </p:sp>
      <p:sp>
        <p:nvSpPr>
          <p:cNvPr id="13" name="Slide Number Placeholder 12"/>
          <p:cNvSpPr>
            <a:spLocks noGrp="1"/>
          </p:cNvSpPr>
          <p:nvPr>
            <p:ph type="sldNum" sz="quarter" idx="11"/>
          </p:nvPr>
        </p:nvSpPr>
        <p:spPr/>
        <p:txBody>
          <a:bodyPr/>
          <a:lstStyle/>
          <a:p>
            <a:fld id="{311C2606-673C-4115-B01F-4527BAB6CB9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E6CCDFB-93BF-4FA6-BB15-DD70F143C8D3}" type="datetimeFigureOut">
              <a:rPr lang="en-US" smtClean="0"/>
              <a:t>8/19/2016</a:t>
            </a:fld>
            <a:endParaRPr lang="en-US"/>
          </a:p>
        </p:txBody>
      </p:sp>
      <p:sp>
        <p:nvSpPr>
          <p:cNvPr id="9" name="Slide Number Placeholder 8"/>
          <p:cNvSpPr>
            <a:spLocks noGrp="1"/>
          </p:cNvSpPr>
          <p:nvPr>
            <p:ph type="sldNum" sz="quarter" idx="11"/>
          </p:nvPr>
        </p:nvSpPr>
        <p:spPr/>
        <p:txBody>
          <a:bodyPr/>
          <a:lstStyle/>
          <a:p>
            <a:fld id="{311C2606-673C-4115-B01F-4527BAB6CB9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E6CCDFB-93BF-4FA6-BB15-DD70F143C8D3}" type="datetimeFigureOut">
              <a:rPr lang="en-US" smtClean="0"/>
              <a:t>8/19/2016</a:t>
            </a:fld>
            <a:endParaRPr lang="en-US"/>
          </a:p>
        </p:txBody>
      </p:sp>
      <p:sp>
        <p:nvSpPr>
          <p:cNvPr id="15" name="Slide Number Placeholder 14"/>
          <p:cNvSpPr>
            <a:spLocks noGrp="1"/>
          </p:cNvSpPr>
          <p:nvPr>
            <p:ph type="sldNum" sz="quarter" idx="11"/>
          </p:nvPr>
        </p:nvSpPr>
        <p:spPr/>
        <p:txBody>
          <a:bodyPr/>
          <a:lstStyle/>
          <a:p>
            <a:fld id="{311C2606-673C-4115-B01F-4527BAB6CB9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E6CCDFB-93BF-4FA6-BB15-DD70F143C8D3}" type="datetimeFigureOut">
              <a:rPr lang="en-US" smtClean="0"/>
              <a:t>8/19/2016</a:t>
            </a:fld>
            <a:endParaRPr lang="en-US"/>
          </a:p>
        </p:txBody>
      </p:sp>
      <p:sp>
        <p:nvSpPr>
          <p:cNvPr id="8" name="Slide Number Placeholder 7"/>
          <p:cNvSpPr>
            <a:spLocks noGrp="1"/>
          </p:cNvSpPr>
          <p:nvPr>
            <p:ph type="sldNum" sz="quarter" idx="11"/>
          </p:nvPr>
        </p:nvSpPr>
        <p:spPr/>
        <p:txBody>
          <a:bodyPr/>
          <a:lstStyle/>
          <a:p>
            <a:fld id="{311C2606-673C-4115-B01F-4527BAB6CB9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6CCDFB-93BF-4FA6-BB15-DD70F143C8D3}" type="datetimeFigureOut">
              <a:rPr lang="en-US" smtClean="0"/>
              <a:t>8/19/2016</a:t>
            </a:fld>
            <a:endParaRPr lang="en-US"/>
          </a:p>
        </p:txBody>
      </p:sp>
      <p:sp>
        <p:nvSpPr>
          <p:cNvPr id="6" name="Slide Number Placeholder 5"/>
          <p:cNvSpPr>
            <a:spLocks noGrp="1"/>
          </p:cNvSpPr>
          <p:nvPr>
            <p:ph type="sldNum" sz="quarter" idx="11"/>
          </p:nvPr>
        </p:nvSpPr>
        <p:spPr/>
        <p:txBody>
          <a:bodyPr/>
          <a:lstStyle/>
          <a:p>
            <a:fld id="{311C2606-673C-4115-B01F-4527BAB6CB9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E6CCDFB-93BF-4FA6-BB15-DD70F143C8D3}" type="datetimeFigureOut">
              <a:rPr lang="en-US" smtClean="0"/>
              <a:t>8/19/2016</a:t>
            </a:fld>
            <a:endParaRPr lang="en-US"/>
          </a:p>
        </p:txBody>
      </p:sp>
      <p:sp>
        <p:nvSpPr>
          <p:cNvPr id="16" name="Slide Number Placeholder 15"/>
          <p:cNvSpPr>
            <a:spLocks noGrp="1"/>
          </p:cNvSpPr>
          <p:nvPr>
            <p:ph type="sldNum" sz="quarter" idx="11"/>
          </p:nvPr>
        </p:nvSpPr>
        <p:spPr/>
        <p:txBody>
          <a:bodyPr/>
          <a:lstStyle/>
          <a:p>
            <a:fld id="{311C2606-673C-4115-B01F-4527BAB6CB9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E6CCDFB-93BF-4FA6-BB15-DD70F143C8D3}" type="datetimeFigureOut">
              <a:rPr lang="en-US" smtClean="0"/>
              <a:t>8/19/2016</a:t>
            </a:fld>
            <a:endParaRPr lang="en-US"/>
          </a:p>
        </p:txBody>
      </p:sp>
      <p:sp>
        <p:nvSpPr>
          <p:cNvPr id="14" name="Slide Number Placeholder 13"/>
          <p:cNvSpPr>
            <a:spLocks noGrp="1"/>
          </p:cNvSpPr>
          <p:nvPr>
            <p:ph type="sldNum" sz="quarter" idx="11"/>
          </p:nvPr>
        </p:nvSpPr>
        <p:spPr/>
        <p:txBody>
          <a:bodyPr/>
          <a:lstStyle/>
          <a:p>
            <a:fld id="{311C2606-673C-4115-B01F-4527BAB6CB9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E6CCDFB-93BF-4FA6-BB15-DD70F143C8D3}" type="datetimeFigureOut">
              <a:rPr lang="en-US" smtClean="0"/>
              <a:t>8/19/2016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11C2606-673C-4115-B01F-4527BAB6CB9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fsr@tds.ne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solidFill>
                  <a:schemeClr val="bg1">
                    <a:lumMod val="95000"/>
                  </a:schemeClr>
                </a:solidFill>
                <a:latin typeface="Times New Roman" pitchFamily="18" charset="0"/>
                <a:cs typeface="Times New Roman" pitchFamily="18" charset="0"/>
              </a:rPr>
              <a:t>Coby</a:t>
            </a:r>
            <a:r>
              <a:rPr lang="en-US" sz="2800" b="1" dirty="0" smtClean="0">
                <a:solidFill>
                  <a:schemeClr val="bg1">
                    <a:lumMod val="95000"/>
                  </a:schemeClr>
                </a:solidFill>
                <a:latin typeface="Times New Roman" pitchFamily="18" charset="0"/>
                <a:cs typeface="Times New Roman" pitchFamily="18" charset="0"/>
              </a:rPr>
              <a:t> Mosley</a:t>
            </a:r>
            <a:br>
              <a:rPr lang="en-US" sz="2800" b="1" dirty="0" smtClean="0">
                <a:solidFill>
                  <a:schemeClr val="bg1">
                    <a:lumMod val="95000"/>
                  </a:schemeClr>
                </a:solidFill>
                <a:latin typeface="Times New Roman" pitchFamily="18" charset="0"/>
                <a:cs typeface="Times New Roman" pitchFamily="18" charset="0"/>
              </a:rPr>
            </a:br>
            <a:r>
              <a:rPr lang="en-US" sz="2800" b="1" dirty="0" smtClean="0">
                <a:solidFill>
                  <a:schemeClr val="bg1">
                    <a:lumMod val="95000"/>
                  </a:schemeClr>
                </a:solidFill>
                <a:latin typeface="Times New Roman" pitchFamily="18" charset="0"/>
                <a:cs typeface="Times New Roman" pitchFamily="18" charset="0"/>
              </a:rPr>
              <a:t>Office: 606-672-3856</a:t>
            </a:r>
            <a:br>
              <a:rPr lang="en-US" sz="2800" b="1" dirty="0" smtClean="0">
                <a:solidFill>
                  <a:schemeClr val="bg1">
                    <a:lumMod val="95000"/>
                  </a:schemeClr>
                </a:solidFill>
                <a:latin typeface="Times New Roman" pitchFamily="18" charset="0"/>
                <a:cs typeface="Times New Roman" pitchFamily="18" charset="0"/>
              </a:rPr>
            </a:br>
            <a:r>
              <a:rPr lang="en-US" sz="2800" b="1" dirty="0" smtClean="0">
                <a:solidFill>
                  <a:schemeClr val="bg1">
                    <a:lumMod val="95000"/>
                  </a:schemeClr>
                </a:solidFill>
                <a:latin typeface="Times New Roman" pitchFamily="18" charset="0"/>
                <a:cs typeface="Times New Roman" pitchFamily="18" charset="0"/>
              </a:rPr>
              <a:t>Cell: 606-275-9921</a:t>
            </a:r>
            <a:br>
              <a:rPr lang="en-US" sz="2800" b="1" dirty="0" smtClean="0">
                <a:solidFill>
                  <a:schemeClr val="bg1">
                    <a:lumMod val="95000"/>
                  </a:schemeClr>
                </a:solidFill>
                <a:latin typeface="Times New Roman" pitchFamily="18" charset="0"/>
                <a:cs typeface="Times New Roman" pitchFamily="18" charset="0"/>
              </a:rPr>
            </a:br>
            <a:r>
              <a:rPr lang="en-US" sz="2800" b="1" dirty="0" smtClean="0">
                <a:solidFill>
                  <a:schemeClr val="bg1">
                    <a:lumMod val="95000"/>
                  </a:schemeClr>
                </a:solidFill>
                <a:latin typeface="Times New Roman" pitchFamily="18" charset="0"/>
                <a:cs typeface="Times New Roman" pitchFamily="18" charset="0"/>
              </a:rPr>
              <a:t>Email: kfsr@tds.net</a:t>
            </a:r>
            <a:endParaRPr lang="en-US" sz="2800" b="1" dirty="0">
              <a:solidFill>
                <a:schemeClr val="bg1">
                  <a:lumMod val="95000"/>
                </a:schemeClr>
              </a:solidFill>
              <a:latin typeface="Times New Roman" pitchFamily="18" charset="0"/>
              <a:cs typeface="Times New Roman" pitchFamily="18" charset="0"/>
            </a:endParaRPr>
          </a:p>
        </p:txBody>
      </p:sp>
      <p:sp>
        <p:nvSpPr>
          <p:cNvPr id="5" name="Title 1"/>
          <p:cNvSpPr txBox="1">
            <a:spLocks/>
          </p:cNvSpPr>
          <p:nvPr/>
        </p:nvSpPr>
        <p:spPr>
          <a:xfrm>
            <a:off x="457200" y="2057400"/>
            <a:ext cx="8229600" cy="1905000"/>
          </a:xfrm>
          <a:prstGeom prst="rect">
            <a:avLst/>
          </a:prstGeom>
          <a:solidFill>
            <a:schemeClr val="accent1">
              <a:lumMod val="20000"/>
              <a:lumOff val="80000"/>
            </a:schemeClr>
          </a:solidFill>
          <a:ln w="63500">
            <a:solidFill>
              <a:srgbClr val="00642D"/>
            </a:solidFill>
          </a:ln>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Coby</a:t>
            </a: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 Mosley</a:t>
            </a:r>
            <a:b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b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Office: 606-672-3856</a:t>
            </a:r>
            <a:b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b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Cell: 606-275-9921</a:t>
            </a:r>
            <a:b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b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Email: </a:t>
            </a: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hlinkClick r:id="rId3"/>
              </a:rPr>
              <a:t>kfsr@tds.net</a:t>
            </a:r>
            <a:endPar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a:solidFill>
                <a:srgbClr val="00642D"/>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cs typeface="Times New Roman" pitchFamily="18" charset="0"/>
              </a:rPr>
              <a:t>Dick </a:t>
            </a:r>
            <a:r>
              <a:rPr kumimoji="0" lang="en-US" sz="2000" b="1" i="0" u="none" strike="noStrike" kern="1200" cap="none" spc="0" normalizeH="0" baseline="0" noProof="0" dirty="0" err="1"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cs typeface="Times New Roman" pitchFamily="18" charset="0"/>
              </a:rPr>
              <a:t>Brantigan</a:t>
            </a:r>
            <a:endParaRPr kumimoji="0" lang="en-US" sz="2000" b="1" i="0" u="none" strike="noStrike" kern="1200" cap="none" spc="0" normalizeH="0" baseline="0" noProof="0" dirty="0" smtClean="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rgbClr val="00642D"/>
                </a:solidFill>
                <a:latin typeface="Times New Roman" pitchFamily="18" charset="0"/>
                <a:cs typeface="Times New Roman" pitchFamily="18" charset="0"/>
              </a:rPr>
              <a:t>D&amp;M Forestry </a:t>
            </a:r>
            <a:endParaRPr kumimoji="0" lang="en-US" sz="2000" b="1" i="0" u="none" strike="noStrike" kern="1200" cap="none" spc="0" normalizeH="0" baseline="0" noProof="0" dirty="0">
              <a:ln w="6350">
                <a:noFill/>
              </a:ln>
              <a:solidFill>
                <a:srgbClr val="00642D"/>
              </a:solidFill>
              <a:effectLst>
                <a:outerShdw blurRad="114300" dist="101600" dir="2700000" algn="tl" rotWithShape="0">
                  <a:srgbClr val="000000">
                    <a:alpha val="40000"/>
                  </a:srgbClr>
                </a:outerShdw>
              </a:effectLst>
              <a:uLnTx/>
              <a:uFillTx/>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92" y="457200"/>
            <a:ext cx="8866415" cy="603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57200" y="762001"/>
            <a:ext cx="6858000" cy="227754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6000" b="1" dirty="0" smtClean="0">
                <a:solidFill>
                  <a:srgbClr val="C00000"/>
                </a:solidFill>
                <a:effectLst>
                  <a:outerShdw blurRad="38100" dist="38100" dir="2700000" algn="tl">
                    <a:srgbClr val="000000">
                      <a:alpha val="43137"/>
                    </a:srgbClr>
                  </a:outerShdw>
                </a:effectLst>
              </a:rPr>
              <a:t>Timber Appraisals</a:t>
            </a:r>
            <a:r>
              <a:rPr lang="en-US" sz="6000" dirty="0">
                <a:solidFill>
                  <a:srgbClr val="C00000"/>
                </a:solidFill>
                <a:effectLst>
                  <a:outerShdw blurRad="38100" dist="38100" dir="2700000" algn="tl">
                    <a:srgbClr val="000000">
                      <a:alpha val="43137"/>
                    </a:srgbClr>
                  </a:outerShdw>
                </a:effectLst>
              </a:rPr>
              <a:t/>
            </a:r>
            <a:br>
              <a:rPr lang="en-US" sz="6000" dirty="0">
                <a:solidFill>
                  <a:srgbClr val="C00000"/>
                </a:solidFill>
                <a:effectLst>
                  <a:outerShdw blurRad="38100" dist="38100" dir="2700000" algn="tl">
                    <a:srgbClr val="000000">
                      <a:alpha val="43137"/>
                    </a:srgbClr>
                  </a:outerShdw>
                </a:effectLst>
              </a:rPr>
            </a:br>
            <a:r>
              <a:rPr lang="en-US" sz="3200" dirty="0" smtClean="0">
                <a:solidFill>
                  <a:srgbClr val="C00000"/>
                </a:solidFill>
                <a:effectLst>
                  <a:outerShdw blurRad="38100" dist="38100" dir="2700000" algn="tl">
                    <a:srgbClr val="000000">
                      <a:alpha val="43137"/>
                    </a:srgbClr>
                  </a:outerShdw>
                </a:effectLst>
              </a:rPr>
              <a:t>Instructor:</a:t>
            </a:r>
          </a:p>
          <a:p>
            <a:r>
              <a:rPr lang="en-US" sz="3200" dirty="0" err="1" smtClean="0">
                <a:solidFill>
                  <a:srgbClr val="C00000"/>
                </a:solidFill>
                <a:effectLst>
                  <a:outerShdw blurRad="38100" dist="38100" dir="2700000" algn="tl">
                    <a:srgbClr val="000000">
                      <a:alpha val="43137"/>
                    </a:srgbClr>
                  </a:outerShdw>
                </a:effectLst>
              </a:rPr>
              <a:t>Coby</a:t>
            </a:r>
            <a:r>
              <a:rPr lang="en-US" sz="3200" dirty="0" smtClean="0">
                <a:solidFill>
                  <a:srgbClr val="C00000"/>
                </a:solidFill>
                <a:effectLst>
                  <a:outerShdw blurRad="38100" dist="38100" dir="2700000" algn="tl">
                    <a:srgbClr val="000000">
                      <a:alpha val="43137"/>
                    </a:srgbClr>
                  </a:outerShdw>
                </a:effectLst>
              </a:rPr>
              <a:t> W. Mosley</a:t>
            </a:r>
          </a:p>
          <a:p>
            <a:endParaRPr lang="en-US" dirty="0">
              <a:solidFill>
                <a:srgbClr val="C00000"/>
              </a:solidFill>
            </a:endParaRPr>
          </a:p>
        </p:txBody>
      </p:sp>
    </p:spTree>
    <p:extLst>
      <p:ext uri="{BB962C8B-B14F-4D97-AF65-F5344CB8AC3E}">
        <p14:creationId xmlns:p14="http://schemas.microsoft.com/office/powerpoint/2010/main" val="2987024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1323439"/>
          </a:xfrm>
          <a:prstGeom prst="rect">
            <a:avLst/>
          </a:prstGeom>
        </p:spPr>
        <p:txBody>
          <a:bodyPr>
            <a:spAutoFit/>
          </a:bodyPr>
          <a:lstStyle/>
          <a:p>
            <a:pPr algn="ctr"/>
            <a:endParaRPr lang="en-US" sz="4000" dirty="0" smtClean="0"/>
          </a:p>
          <a:p>
            <a:pPr algn="ctr"/>
            <a:r>
              <a:rPr lang="en-US" sz="4000" dirty="0" smtClean="0"/>
              <a:t>The End</a:t>
            </a:r>
            <a:endParaRPr lang="en-US" sz="4000" dirty="0"/>
          </a:p>
        </p:txBody>
      </p:sp>
    </p:spTree>
    <p:extLst>
      <p:ext uri="{BB962C8B-B14F-4D97-AF65-F5344CB8AC3E}">
        <p14:creationId xmlns:p14="http://schemas.microsoft.com/office/powerpoint/2010/main" val="107710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152400"/>
            <a:ext cx="7543800"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Introduction</a:t>
            </a:r>
            <a:endParaRPr lang="en-US" dirty="0"/>
          </a:p>
        </p:txBody>
      </p:sp>
      <p:sp>
        <p:nvSpPr>
          <p:cNvPr id="5" name="Rectangle 4"/>
          <p:cNvSpPr/>
          <p:nvPr/>
        </p:nvSpPr>
        <p:spPr>
          <a:xfrm>
            <a:off x="838200" y="1295400"/>
            <a:ext cx="6934200" cy="2862322"/>
          </a:xfrm>
          <a:prstGeom prst="rect">
            <a:avLst/>
          </a:prstGeom>
        </p:spPr>
        <p:txBody>
          <a:bodyPr wrap="square">
            <a:spAutoFit/>
          </a:bodyPr>
          <a:lstStyle/>
          <a:p>
            <a:endParaRPr lang="en-US" u="sng" dirty="0" smtClean="0">
              <a:solidFill>
                <a:prstClr val="white"/>
              </a:solidFill>
            </a:endParaRPr>
          </a:p>
          <a:p>
            <a:r>
              <a:rPr lang="en-US" sz="2400" u="sng" dirty="0" smtClean="0">
                <a:solidFill>
                  <a:prstClr val="white"/>
                </a:solidFill>
              </a:rPr>
              <a:t>Discussion Topics</a:t>
            </a:r>
            <a:endParaRPr lang="en-US" sz="2400" u="sng" dirty="0" smtClean="0">
              <a:solidFill>
                <a:prstClr val="white"/>
              </a:solidFill>
            </a:endParaRPr>
          </a:p>
          <a:p>
            <a:endParaRPr lang="en-US" sz="2400" u="sng" dirty="0">
              <a:solidFill>
                <a:prstClr val="white"/>
              </a:solidFill>
            </a:endParaRPr>
          </a:p>
          <a:p>
            <a:pPr marL="457200" indent="-457200">
              <a:buFont typeface="+mj-lt"/>
              <a:buAutoNum type="arabicPeriod"/>
            </a:pPr>
            <a:r>
              <a:rPr lang="en-US" sz="2400" dirty="0" smtClean="0">
                <a:solidFill>
                  <a:prstClr val="white"/>
                </a:solidFill>
              </a:rPr>
              <a:t>Why need a timber appraisal</a:t>
            </a:r>
          </a:p>
          <a:p>
            <a:pPr marL="457200" indent="-457200">
              <a:buFont typeface="+mj-lt"/>
              <a:buAutoNum type="arabicPeriod"/>
            </a:pPr>
            <a:r>
              <a:rPr lang="en-US" sz="2400" dirty="0" smtClean="0">
                <a:solidFill>
                  <a:prstClr val="white"/>
                </a:solidFill>
              </a:rPr>
              <a:t>Stumpage Value</a:t>
            </a:r>
          </a:p>
          <a:p>
            <a:pPr marL="457200" indent="-457200">
              <a:buFont typeface="+mj-lt"/>
              <a:buAutoNum type="arabicPeriod"/>
            </a:pPr>
            <a:r>
              <a:rPr lang="en-US" sz="2400" dirty="0" smtClean="0">
                <a:solidFill>
                  <a:prstClr val="white"/>
                </a:solidFill>
              </a:rPr>
              <a:t>Approaches to Stumpage Value </a:t>
            </a:r>
          </a:p>
          <a:p>
            <a:pPr marL="457200" indent="-457200">
              <a:buFont typeface="+mj-lt"/>
              <a:buAutoNum type="arabicPeriod"/>
            </a:pPr>
            <a:r>
              <a:rPr lang="en-US" sz="2400" dirty="0" smtClean="0">
                <a:solidFill>
                  <a:prstClr val="white"/>
                </a:solidFill>
              </a:rPr>
              <a:t>Stumpage Value vs. Contributory Value</a:t>
            </a:r>
          </a:p>
          <a:p>
            <a:endParaRPr lang="en-US" dirty="0">
              <a:solidFill>
                <a:prstClr val="white"/>
              </a:solidFill>
            </a:endParaRPr>
          </a:p>
        </p:txBody>
      </p:sp>
    </p:spTree>
    <p:extLst>
      <p:ext uri="{BB962C8B-B14F-4D97-AF65-F5344CB8AC3E}">
        <p14:creationId xmlns:p14="http://schemas.microsoft.com/office/powerpoint/2010/main" val="334759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5543" y="217715"/>
            <a:ext cx="7543800"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Stumpage Value</a:t>
            </a:r>
            <a:endParaRPr lang="en-US" dirty="0"/>
          </a:p>
        </p:txBody>
      </p:sp>
      <p:sp>
        <p:nvSpPr>
          <p:cNvPr id="6" name="Rectangle 5"/>
          <p:cNvSpPr/>
          <p:nvPr/>
        </p:nvSpPr>
        <p:spPr>
          <a:xfrm>
            <a:off x="152400" y="838200"/>
            <a:ext cx="7554686" cy="3416320"/>
          </a:xfrm>
          <a:prstGeom prst="rect">
            <a:avLst/>
          </a:prstGeom>
        </p:spPr>
        <p:txBody>
          <a:bodyPr wrap="square">
            <a:spAutoFit/>
          </a:bodyPr>
          <a:lstStyle/>
          <a:p>
            <a:endParaRPr lang="en-US" sz="2400" u="sng" dirty="0" smtClean="0">
              <a:solidFill>
                <a:prstClr val="white"/>
              </a:solidFill>
            </a:endParaRPr>
          </a:p>
          <a:p>
            <a:r>
              <a:rPr lang="en-US" sz="2400" u="sng" dirty="0" smtClean="0">
                <a:solidFill>
                  <a:prstClr val="white"/>
                </a:solidFill>
              </a:rPr>
              <a:t>Stumpage Value</a:t>
            </a:r>
            <a:r>
              <a:rPr lang="en-US" sz="2400" dirty="0" smtClean="0">
                <a:solidFill>
                  <a:prstClr val="white"/>
                </a:solidFill>
              </a:rPr>
              <a:t>- Value of logs delivered to the mill less logging/transportation costs. </a:t>
            </a:r>
          </a:p>
          <a:p>
            <a:endParaRPr lang="en-US" sz="2400" dirty="0" smtClean="0">
              <a:solidFill>
                <a:prstClr val="white"/>
              </a:solidFill>
            </a:endParaRPr>
          </a:p>
          <a:p>
            <a:pPr marL="342900" indent="-342900">
              <a:buFont typeface="Arial" pitchFamily="34" charset="0"/>
              <a:buChar char="•"/>
            </a:pPr>
            <a:r>
              <a:rPr lang="en-US" sz="2400" dirty="0" smtClean="0">
                <a:solidFill>
                  <a:prstClr val="white"/>
                </a:solidFill>
              </a:rPr>
              <a:t>Value a landowner receives for contracting the right for a logger to cut and remove his timber.</a:t>
            </a:r>
          </a:p>
          <a:p>
            <a:pPr marL="342900" indent="-342900">
              <a:buFont typeface="Arial" pitchFamily="34" charset="0"/>
              <a:buChar char="•"/>
            </a:pPr>
            <a:r>
              <a:rPr lang="en-US" sz="2400" dirty="0" smtClean="0">
                <a:solidFill>
                  <a:prstClr val="white"/>
                </a:solidFill>
              </a:rPr>
              <a:t>Determined by sales comparison or empirical method.</a:t>
            </a:r>
          </a:p>
          <a:p>
            <a:r>
              <a:rPr lang="en-US" sz="2400" dirty="0" smtClean="0">
                <a:solidFill>
                  <a:prstClr val="white"/>
                </a:solidFill>
              </a:rPr>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57834"/>
            <a:ext cx="5305558" cy="308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33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0632"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Stumpage Value Cont’d</a:t>
            </a:r>
          </a:p>
        </p:txBody>
      </p:sp>
      <p:sp>
        <p:nvSpPr>
          <p:cNvPr id="4" name="AutoShape 2" descr="data:image/jpeg;base64,/9j/4AAQSkZJRgABAQAAAQABAAD/2wCEAAkGBxQTEhUUEhQUFhQWFxgYFxQWFBcXFRcYGBQXGBUUFxgYHCggGB0lHBcUITEhJSkrLi4uFx8zODMsNygtLisBCgoKDg0OGxAQGiwkHCQsLCwsLCwsLCwsLCwsLCwsLCwsLCwsLCwsLCwsLCwsLCwsLCwsLCwsLCwsLCwsLCwsLP/AABEIAMIBAwMBIgACEQEDEQH/xAAcAAABBQEBAQAAAAAAAAAAAAAEAAIDBQYHAQj/xABKEAABAwEFBAYFCQUGBQUAAAABAAIRAwQFEiExBkFRYRMicYGRsQcyUqHBFCNCYnKSstHwJDNTguEVc6KzwuI0Y8PS8RZUg5Oj/8QAGQEAAwEBAQAAAAAAAAAAAAAAAQIDBAAF/8QAKBEAAgICAQQCAQUBAQAAAAAAAAECEQMxIRITQVEEMnEiM0NSwSMU/9oADAMBAAIRAxEAPwDVsCkAUbFKEpx4lVrBjS4gkDc0EnuAzXoCbabS2m0ufIA4AnXkFxwG3aChAdL8JMT0b41jWOKtgVjrisrajBLiYY9ppvloDnPDm4chPqiczqEqDmllJtPH8rxML3daQQ4dIXHQtjFl2QjQDZtKcCslZrCyrWrR0lMY2OpuwvAwtAL8Jdk2XIenSqF/WLun6acqb8WHHkQ/FgwYfdzXBNwHJtC0NeCWkEAlpjiDBHisQ101Wzm51fEWua9tUNxkeueq5gEZdm9WuzTRTqOptpODsVbG44gGtFT5sZ5GQd3BEBp0yo8ASTA3k6BNtNobTaXvIa1okk7gFxTbXbd9qcadIllCdNC/m7lyXBNvf3pKoUSWUQazh9IGGA8J39yw9u9IdsqGWvFMbgxo8zKyLc1IKZXWAu//AFlbZn5TU93lCs7t9I1spkY3NqtyycIPiFlhQTujAXWGjtmy221C1nB+7q+w4+txwnetQvmgTILZB1kGCDyXVvR5tm6sRZrQZqx1Hx6wA0cfa80dnHQSvClK8THDXKvtuKSQ5gAgHEHakkDQqwcsjtM49NEujC3IExqdyTInQUaY3NX3vYOwH4gqJ90uHrWho+58QFibQ55zL3ntc74qHoDvBUemXsY1QosNQtNoGCMn4gJcD1hk7TMZ9qVWy0P/AHIP/wAk/FZU2cxyTDQKdCtGspXZScJY/GAYkYTn4L112tH6jyS2XZFF32z+FqOqqqSIttMpLzpQw8N07u9S0KeFgHJOvb1D+txTz6o7Amikm6BJtpWJMcU8hRlPYlCXiS8Rs6i2anhNAT2hZTSOaFHbLG2qwseAWnceO4qZoQd83m2zUnVH5xkANSToFwG0lbOZmg6C3CQbMXOcY9Y9K0Ce7yVjR+bo/KGg031qxDHAABlPMESfVBzz5Jto29rEnBTpNB3EFx7zIR12+kAerXpDD7TN38pTEFnhezxlvq1rHamuqPLmGQ3UuYYEExm3fOWilpXs9tGi1tWq2kXhlSuWt6oFNpwsgaSSJOeS19C9rO6kawqM6Pe74EazyWWvTbto6tCmCPaeMu5oXDyyRirbK+9bUKlKhiql9QV8qrqeFwpA5O5gHNaXZC9C+pXpPrGphd82SAHFoyJy3TCyrNt7TOYpEcMHuGa3Oyt9NtVMvDAx7TDgOeYIPA/BEWGaM3SMj6W76LWCg0+tm6PL9cVyeVs/Se+bTHAu+CxrRmgixPRaiqdOVFSajqIhKx0iLoim1aRRrqm5D2hpQHoDLYUoqlpbUZk9hBB5gyCo3NK9ppkTaO/7O3l8ps1KtEY2yRwcMnDxBVkQsZ6KahNjIJ9V7o5A5+ZK2sKgCMhUV7M65PILQFqq7fRzLjp/RQ+Q6RTGrZmq7ZewDiT4CU6qxFNoDpZGcA/BNtNLeVn6uUWor3hMwqaFG9WTJNGk2cE0T9s+QRNdqj2cZ8wY9s+QRFYK8dGaWykvcdQ9/wCEqZ/qqO+h827sP4Sp6gyTLYHpEZCYQpCo3JhRqS9SRAWwCkATQFI0LOaBNCyXpLpk2dhGjamfe0gH9cVsAFBeFhbWpupvHVcIPwI7Fwk49UWjhrGkkAAknIAak7lptnrmoh82vF9keqD9eM/BaLY/ZE0Kz6lYAlhw0uBH8T4eKutpLqY9hqCGvaJJ0DhwPNFGfFg8yDaNOzU6XVFJtI8AMJ/MrC7QWGz1X/szC107vVceTdR+slDK12xlGkWudrVBzncN2H80aovKKkqaOX2ig5ji14LXAwQciFvvRbZiG1n/AESWtHMtknzCO2x2WNoqU6lOA4nDUJ9nc7mRp3haW7LAyjSbTYIa0R28SeZRszYsDjkvwjkXpOsOGqXfW9zhPmsQaWUrofpXvBrqopMG6Hk8QcoWCazce4j4pTbQqQR1Bjt39Uyx2aScxABcYMGBAgSNc/CeC0lQ2DC3BSqOIY4Fxq1GlzzIa7CCQGjLIaxqlHRXWWrG/PgQPBeW3C3CRmCCPEZKmDi1x4DnI96IttoxNaQSTEuBbhDTJyHWMiIzy10QHR7aLIYB5IWmyCi7Tag8nXDAgTv8F5cNKa9MTMzM6aHLnuRQsuTrfoxoFtjz3veR4x8FrwFjvR1b3OFegQAKDxhIBAIeXHPPiD3QtnCqtEyNwUVpodXtyKncF7U9WDOenDtWb5X1RbD9jMUKMVXzublzzEKO3N3K0az54xvYT4OaPig7wZyyWS+TQ1wUbmprwicEKF4WlMi0ajZhv7P/ADu+CntDUtmacWcfad5qW0tWqOjJPZnb9HzZ7D+Eois1Q38Ipu7D5ImuEVsD0QuCicFO4KJwTIQjSXspJwFwApGpjVIFmNA4KK2WkU2F7tAPE7gpQqTa0nomxpiz8DC4DZX3RfR6Ymoeq/I8G+z3bl7tHeRrPFGlmAc4+k7gOQVErC5reKL8RYHSIneOMJhEy0seyRLJqPhx0AzA7ePcq5jaljrguHho9u+FrhezehNUNqFo3BpxeG8c1i7/ANozaBhawNaDIJzd47lyZ0pKKDtrNoRUDadE5ZOc4ZZ6tb3annC0Wyt6/KKILvXZ1Xc+Du/81zBbP0dMM1T9HqjvzPl5okYZG5mQ9IN2uFoc6Mw4ntDusD5rIVWmTMA8B2Bdh9It142B44YTyOrT4rj9RkEg6gwe5JXJsvgVE5oinTEgNLnHhh93rZoNhVlYjDHEanId+9KykdDXsa0w6HGc2DTLUEjXuUNSnMmMiSp7W1oDcORaPH9FRC3PaCAZB1kA+encgNwCU25wIT6DnNcHNyIPgmUqmcou1AYmkbwnJtcHYPRzdgp2XpScTq5xk6wB1Wt7oPitXCzvo8n+z6M/Xjs6V8LSQqEyNyMqM+bHYhHKxA+bAPshZvk/Upj2ZynQ/aY3Gk4/4mKG8KKsKbf2oD/ku/G1NvCnqsT2jVF3aMw+lnmhnMVpXahsG/8AQV4sRo0+zjIs7e13mnWpik2eb+zt7XfiKktTFthoxz2ZPaLKme/4IquEPtOOp+vaaibQEy2I9ELgoXKchQlMKMwpJy8XHUW7U8JjU8KJYeEPbejcOjqFvWjImDrAjvRDVBXsDHuDnCSI3kThOJsjfBXAKe0bNU29Y1S1vON+maMuy46A6wPSQdSQRI1yGSs7TZm1G4XTBiYMaGU6yWVtNuFsxJOZnUyfeSuBSJqbmmQCJbqBu4SNypr3uayPPzhbTec5Dg0nOJjQ5qxsd2spvc9uLE71iXEznMme1Otd1U6r2veCS2IzIAh07uYRC1eygbsRSGbqr41+iMu1aO7LFTpUw2kBh1kGZnfO9SWuytqMLHThOsGJHDsXthsjaTAxk4RpJmOQ5IiqCWkeW+yCrTdTOQcInhzXFNurrFCoWjMh2bojFLQZXdFzD0s3frU4gEdrThPuIQY5zIKzszoplU4cjKFeRhKVlIvgmrxOZXraHVxBtQgzDsLsJjWDoYyUFXXiiflJDQJeBuEkADln2rglc9sFEY5DeQIUNd86I24bAa9enRH03BvYCese4Se5FIRs73szZujslBnCkye0tBPvJVpCTGAAAaDIdy9TikTwrZjeo37I8lVVFcUvUb9keSjnVoaJSMb+2Rp8wf8AMCVvp8FKB+2n+4/6iktbJWCS0aYvkzlWzhA127gri0jcgH0808WPJGjuBsWdn8343KS1NTrobFBnf+Ip9pbkvQhpGGe2Y3agdX9e2xF2gZofacZD+X/MajLSM08fJOWkCVAoXBEPUDkwpHC8XjnpIgKwWq2/V8af5r0Wq3e03xpfmuYuqc8+amDRlJJ3Tr4rN1g71eDpbbVbuLT30vzTxarf7LT/APX+a50WuaMogZkCZSuquG05nrZmMRzJOQC7rAs1q6OkC23h7A8G/mnC3Xh/DH3W/wDcuVMnpjTDnGXiTxDcz/iKJc95rESRBzzlsTvHwR6yjnR04W68f4Y+63/uTheF4/wh90f9ywpcQMiTxJOZKDtNZwGIuLQ0SOsc+6f/ACgsl+BO9zR0f+0rx/hD7n+5ei9Lx/gj7n+5c8uqqW08Ty/E84oxEQNzR2a96f8ALXOcMLnb46xR7gJZ0nR0D+0rx/hD7n+5Z3bipbKlEdOwBoxCYA1EnfyVRWvAtjrOkbv1ogrXeznTIyLXCJP0hGLt/NcpN+DVix5MnKRlCIT6RE5qatQ8EPhjsRHlFxdMIaIPJPqu5+9QB+SS46z2M1tdgKFZjnWijS6QtlgOEuDSQCTkciQR3FYnHGmvFbDZdj2UMWJ7JJcMJIkRA070bonI3/8Ab9uGtm//ACqfmkdpbWNbKfuVAsU69qoAio5vUI/ePkmZBOevZuC9st8V+uOmrTIGdRxA4nXKNe5d1ke6jYnauuNbMf8AGPgujWJ5dRpuiC5jCRwloML52sd/2suqkWqqWsmJeTOsRK+iLtJNCiSZJpsknecAkpMjtFoO2Vrf+NP9x/1ETaBwQ7R+2u/uR+NF12rDNGhbKatTCBrhWtccEBWpLol9ovbpb8wzsP4inVwnXcPmWdnxKVYL0I6Rglsxu1e7+X/NajLSM0LtV6ze1n+YEbaBmnh5Fl4AnhD1UU8IWsnJsFKScUkwDjjTM5ct0aBGABwGKZnUQhLIdU59TdO7l+tyxMjLl0gms7BTcJdmDAnfHkpaIBFNgPqjEdDuyHj5KttdeWaichPfvjvU9Hqtc76uo0IAy1/WaNcAaqJ7dFcCtVed0xzl2nfkirKYfoScWu6Z17EBcjYlxGQOWWroMeAJ8Qi7H6ziO6NSZ4d66Wxsm6RZvfGumQAyk6KurVRUrZyaTSJjRzgPIK8Fw1azIDeiE+sToN8Dn2plu+R2QYHul8DIBx7yQNciujEeGGVWB0GFxJb6s5yPLiUayi1pnMyN2mcSqK0bVMHqUie0hgA5AT8E+4toTUtNNtQNaxxhoE+uR1A4unIugbvWncnUB4YYx3s1tku1sF74Y3XOJ5kkqhvemwkVKRmm+YO7E0w4e6UXfttNYdcP6JlQtfSbLQ0AZEuPrOlzSN26DBKnZY2Pp1aNIRgAc0Zlwe0daXaOJBExpCbRuwTcZX4Mu8IapQRNQrodp2cs9qszH2dzcbGhhqNPVcWgAh4+Pmukas8VLWzl7qfJROplXNusD6bsDmlpHH4HetXsrsOaoFWu0hmrWaOfzPAe8oJmNQbdIy2zuzzq7gSCKTT1ncfqhbe1UIgRA0A5DctFaA2mAxrQxoHqxEDdCprQcbidwRRSWJRVFXbrjxgFmRwkCdDJBBPMKprXXaWy0DJxzcCJA395WnY4siOOnJWDK7XDMeCDSI9iL/JzCw0S1tWZaZyB4Zr6dsDfmaY/5bPwhcotV2UqogxPHQ9y2927ThoayuwtgAB7c25CMxqPekkKsMoybD2/8Y7+6H4kVWQdkrsfanuY4OHRNzBkao2sFkyaKle5upQNoylWVbgFX1m5pEWiXd3j5pn2UqwT7H+7Z9kJlYL0Y6Rjlsx+0w647WfjCMtGqE2jPW/mb5tKOtIzTwJyAaqFrIyqEJVCcQFISXqSagHEKro368FLTpv3D4r0NAInQeIz3+9IsH0VlCRWmmRAIglPtDiGYZPDMZJtSoQ4A6t03x4p1rr4g1vOT2/qUQU7Rd3HZKj206bRk6TnnAmSY8PFbO7ropWcCBL+J17eQUeztkFGjjcAHuGm+NzewK0s9Mlpe7UyUDThwpcvbHUqRfr/AE8FiPSLdBEVANPL6XwPiuo3fRAY339qxnpLvdjW9CILjm4+z9XtKKfJoyJdPJgrPbKdGztwAGq4S7fBPtdnBV1Qh4LnQ1w0LRGLiMt/NeVHCMgoRBmT+vimSMtm9o20VqNKt1R0s060uECowYTGI5Pqt6M+KmuysS6qWY3PAJc1jQW42nMhwzOItAiN54LH7NXhgx0iYxw5hJ9SqwyCAcsxLc+S29K43VKbqzy9rA1pDSS11UtaIfUbugl0Ds0RlyhoX4M5fVag4VnUsRd1TBbAbiImN5g4tyuPR3ffQ0q2JwAxMgHQl3VA7JiVi2vcKr8Di2C7QxkDoirtqOe6mXGS6vTkwM5Lt2ncuSOeSV2bm3VKhe7505mYwMIHZIyhaLZi2dMC1z3Y2xMOcAQdHBZa8K0TOpnwVnsld72O6YzDgRH1T9I+AhWyRikD485uZpr0sr4y6wHEmfeqvDDYjMlamgJYS7dmTyVJVgkuiAdAoo9CSRW1WZJ1BT1GqOlSzXUS8jJzjtUjKpGhPZqmVKcPIU1FmaFHN8ktht76T8bOq6N2jhwcN63N2Xk20U8bcjo5szB+I4LEYcwjrntQoVWTk2q4tdw+oe4g/eKjlx2hWvJrKwgICsPBH1UHXGXwWKI0S5sv7tn2R5JtUJ9l/ds+yPJNqL0o6Mj2Y7aNvW/nHk1GV9e9D7RNlw+2fwtRFoGfengJIErIV6KrId6YQDKSe5qSexThRqKekzKSoHhOp6LMVaH2YtxHEJB/WStdnLqFW1SM6dMgknedzfGT3KkpvMgASSQAOJnIDtXStn7t6Gk1n0jLnni6JP5InQj+osrQN/LLsG5WtRsUmj6oCAt4iBxaCeyPzlCbX358nosDT865vVHARm5KbLSth977Rsoh1Frx0xgAT6sjXt4BYS9GgSIku9bfiBO/nz1Cz9mZUrVA1gc+o92UZkknX+q6rs/s70D6fTQ+rhknUNPAce1NojzkZya8brqUIFQFpdmGnWNxI5ytJsLsxZ7WXCqagewSWxDS2Ylpnx7ULt5eArWx5HqtOEc4AzWn9EGZrzqBTAy+jLyc+0DwR8HQiu5Xg093bH2WjmykCRoXZntRV7s+ZqfYPkrvDmqHai1to2eq53skDmSEhslFJHC7VTIqVCPaePElFXQ046I39K0/dxIStUJJPtGT3n+pWk2UsDXuFRxM03SBuJO8/rerwVtI8yTpFxRptdaaTKkkFwDiYzB+C6i+zgNAjL+i5yaYFUPOgHidy6JYq2OhTPtNBz+ymyov8N8NEFc9WN2/nn/QIKs1HV2QEK4ZBSSo0tghYvGMzRVNuS8azNMBbBbWzrjsXtHzKkvQQ9p4hR2XcgCX2J8KgvajLAN4w+RlH4Or4D3wm188U7h+aRlOngv7jvDpqDXn1vVd9oa+OR717XBKzOylr6Kr0bj1aolvAOBy8R8FqK4yKxZI9MicC8s/7tn2W+QUdRPswimwfVb5BNqLatGVmSv05t+273QirWM+9CX5qz7dT8RRtr+KaAsivqod6nrIdxTk2RykmkpIgOFkZKazUZHJWZsIjPIqex2cBsYeP68ll6hozTItkrtxVTVdm1mn2zp4DzC6DZGxrz94VXdNlDA1ne489SVdGm4cHDdxT2acaGXhuP8Ay2+OhWVbdDrwtL4cRTZALzrEmGtHHI+CuNobZho8wXAd5/8ACtdj7F0NmYSOs/ru/m9UfdwhOuI2c/1TUfG2H3DcdGzFopNiRBcc3E8yi7X++HYUV7J5j3lVF81y0udwa6PulTNNJROMX2QK9QA4gCRO4neQut+jG5egsoqEgur4X5aBuHqD3k9640+m6rULG5ve8hoG9xOS+jbuoinTpsGjGNb4AD4J5aIYFcmyY6rnXpZtcNZTH0s47T/tK6GFh9vrOw1qR1dAMHdBMEe9Ktl830ZymvZXMLcQjFmPGM1qNknQxx5j8I/NSVrG2qeto0gjtzy7NEzY5s0z2j8AWjF9jzMmjQVGyQeXctps+/8AZmA7iR7zHuhZEMWm2acDReOD/wDS1PmXBT4j/XRZ2pvVKr26BWAzBBQmDqnkVmTNzRDRycQpKjMpTHnrNPEQUS5vzfNMdFA980ZpBw1bn3HVV9iMuHNXlqHzZ7vMKrsVCKpb7M+G5dZ01yFvyH8w81CW4g4cRHjK9tx9UcXfBPsTJM8Py/qVNlKvgq7ZRiHaFvDcd0LTXfbzWpB2h0cPrDXu396z15DE8gaDM9u4fFWez/VLmfVafMH4KeVXGyT4kbmj6jfsjyUb0+m7qt7B5IavaWjVVRjZk79rDExs9aahjliejrWfNVV7vY51Nw9b5zM5ZHGR5qa8LxY3MnSZTRFkeVXKmvC+6VMwXSeAzjwVHfe0jqhLaPVbvdvPZwVD5n3oPJ6KRw2rZuaNuY9oc1wg8480llKNzy0FzoJ3Roknt+iTUfZSGk6N8c0ddNMudno39ALytUaGzI04qxuuz4GAHU5ntO5ZoRfkMVyXd0skk8kWx2GQc27uSgsFVrGOe4w3isrb9rahMUaQkuLRjcc43kDQRxKrVmlSUUEX+OltDKQMhzmg95E+6fBbe12trIEgACDy4Lkpfaqjy5pisDMs+iNMteJTG7O22uZf0jpP0sRz708lwkJin9mldnUbdtdZKbIdXp4h9FpxHLTJqwG1m23TvIokilEaHE7tJIgckAdh64DiT6uuQy/xKpddBFF1WTga8snIYi0gGNd5SpIM8kmqG2Gs5lRtakYdTcHS4iMUmAJOcgH3rv2z17C02anWDS3GDLT9FwJa4dkg5rgNCzv6MkMLmYve2c8t2ZCsdm9q7RY6ktONhMvpOJwniR7B5jvBXNWDFPofOjv7QudbT2nHaqh3MGHwyPvxLWXDtPQtVF1Wk7NjSX03ZPZAnMcMtRkVzq21iWveTm4me8x/qQS5LZ5px4HWR/VJO/NQbGnqOHMeUfBC0LfFAuGZGUSCJM4d/I88lSWa31Kbeq8snUAxOsZ96rGXS7MUo9SOluqACPL4lX2yxhj+GIH/AAj8lyGjedR4zqva/OM8nCPceasLDa7cAejqVonPDmJ8OSbJlTRf4mBuVpo7Ug6/0guS2Taa2MrMDqzzD2gsdEET1mkRllK0e1m3VLBgs5JqOEOIkBnIHe7dkoo1Zf8Am6ZsuqSJIAHMbk+pbaeDOowZ+0OPavn57O8814ByCYh/6K0jvtpvGl0bvnaentt3d6Hp2+iKrndLTzaPpt58+S4TklkhQH8hvwdvttra5wLHNcBObSCJyykK0Z1KY4nzK49sZeXR1m0nEBlZzQTwdiAB7xI7wut2y0gOjlKV8GnDPqTYNTZvPEk/D3QorLb8Fdh3Plp74g+MJzjiBjeVV3iRMA5tXNXwyc+FwdbYOq3sHkqq8TkUfYauOjTd7TGHxaCsFtztQKZNGiZqfTduZyHPyXN0jG4uTpFZtBeLGBgJ62eQ1zBWYvK9X1TDuqzc3j2lCudvcZJ3nVDVagKm5miONLYRSBcYYJKurBd4p5nN3HcOxUd32l1KcMZ8ZPdqjGX67ewdx/omg4r8iZVOXC0XiSpTtA3e0ykrdcSHbl6KsubyThVHH3qtzXoXoI8qn7LTpBx7pTJaDOQ5qvBSdnlxIHii6OV+wuwuiTMTzjn5ko5lpdue6OGI/mqZh38c/FPRSXo5yknwy5+VvgjG6DqMRg9yFNIFmAjqAkhv0ZJkmOMoEJwR/T6QOuXtllTOFnRjJkkho0BJkkBDVLvpOzLAShpTgV1R/qjuuftk9GxspnEwFpgiWuIkHUHPMHgnXmBgZT9siexok+YCioZvaOJ8k28HE1xwazzM/E+CzZUnkSSNWKUljcmyOtdNENJLTkPaPcNUJYrGxzodOQygxEZHzCJtNUwBOvPcM/OFDZxhf3HyYfzRl0vKqXCGg5LA23y/8DTddMmTin7RVnYqrqfqOPYc90fBVnSHifFQWu1ljZnPdmrTjirmJmhly3SkyK+j0laGSajjLjOQy92SKZdDMGHPm4azxQd20y0Fx9Z3l+s0d0zuKTHjhVtFc3yMjddWiJ9xsIjE73fkntuhmWcwIzCd0zuPkvenPH3J+3j/AKke9k9kVW5WnfB5BQ/2APbPh/VF/KHL35U7ku7WL0N38nsCNw/Xz3Zae9bBl9GBiEkAAmdSABOnJZwWs8l78sPAJXgxPwUh8vLHTNhQ2gaGwWkGNciO9G0qUMM6kEz2hYP5Xy96u7NehNnI302OniYaS0frgs2fEoq4m/4vy3NtTNLW24dRs1OjTEPa3CX5HQmI3DKFgqtYkkkmSZJ3knUoFtvxZnVPdXCwSts1RSSJHO7UsmgEjVV9st4iGoKhUqPPVk8ty5QOc0i3tFUEiPBe03Z8ENSsVdx9XNHsuR59qeOgTKAryIa6yidUkczZzLN2faV6j22DvIpUgkkvWPDEEt47/wALkklz0GOzxmgTwkkihXscUkkkQHq9CSS4DJrF+8H2XfBRVz89V7R5lJJZ/wCU0/wA1o9Ydh8wnD94e3/QEkl38j/KKv8AYj+Jf4EKtvL1m9n+oJJK2X6mTB9yySKSSZEjxepJLgo8K8SSXHDV6vElwRKzuY+t9kpJKOf6Gn4v7iMax2Se9xjUr1JeeeqtAxK2GzzR0IyGZM+KSSJNmnsjQG5AJzl6kmJjEkklw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600200"/>
            <a:ext cx="8716281" cy="7109639"/>
          </a:xfrm>
          <a:prstGeom prst="rect">
            <a:avLst/>
          </a:prstGeom>
        </p:spPr>
        <p:txBody>
          <a:bodyPr wrap="square">
            <a:spAutoFit/>
          </a:bodyPr>
          <a:lstStyle/>
          <a:p>
            <a:pPr lvl="0"/>
            <a:r>
              <a:rPr lang="en-US" sz="2400" u="sng" dirty="0" smtClean="0">
                <a:solidFill>
                  <a:prstClr val="white"/>
                </a:solidFill>
              </a:rPr>
              <a:t>Sales Comparison Approach-Timber Only</a:t>
            </a:r>
          </a:p>
          <a:p>
            <a:pPr lvl="0"/>
            <a:endParaRPr lang="en-US" sz="2400" u="sng" dirty="0">
              <a:solidFill>
                <a:prstClr val="white"/>
              </a:solidFill>
            </a:endParaRPr>
          </a:p>
          <a:p>
            <a:pPr marL="342900" lvl="0" indent="-342900">
              <a:buFont typeface="Arial" pitchFamily="34" charset="0"/>
              <a:buChar char="•"/>
            </a:pPr>
            <a:r>
              <a:rPr lang="en-US" sz="2400" dirty="0" smtClean="0">
                <a:solidFill>
                  <a:prstClr val="white"/>
                </a:solidFill>
              </a:rPr>
              <a:t>Competitive sealed-bid sales most reliable </a:t>
            </a:r>
          </a:p>
          <a:p>
            <a:pPr lvl="0"/>
            <a:endParaRPr lang="en-US" sz="2400" dirty="0" smtClean="0">
              <a:solidFill>
                <a:prstClr val="white"/>
              </a:solidFill>
            </a:endParaRPr>
          </a:p>
          <a:p>
            <a:pPr marL="342900" lvl="0" indent="-342900">
              <a:buFont typeface="Arial" pitchFamily="34" charset="0"/>
              <a:buChar char="•"/>
            </a:pPr>
            <a:r>
              <a:rPr lang="en-US" sz="2400" dirty="0" smtClean="0">
                <a:solidFill>
                  <a:prstClr val="white"/>
                </a:solidFill>
              </a:rPr>
              <a:t>Loggers/buyers sometimes pay landowner % of what is paid at mill/log yard in payments by contract when logs are delivered (very risky for landowner).</a:t>
            </a:r>
          </a:p>
          <a:p>
            <a:pPr marL="342900" lvl="0" indent="-342900">
              <a:buFont typeface="Arial" pitchFamily="34" charset="0"/>
              <a:buChar char="•"/>
            </a:pPr>
            <a:endParaRPr lang="en-US" sz="2400" dirty="0">
              <a:solidFill>
                <a:prstClr val="white"/>
              </a:solidFill>
            </a:endParaRPr>
          </a:p>
          <a:p>
            <a:pPr marL="342900" lvl="0" indent="-342900">
              <a:buFont typeface="Arial" pitchFamily="34" charset="0"/>
              <a:buChar char="•"/>
            </a:pPr>
            <a:r>
              <a:rPr lang="en-US" sz="2400" dirty="0" smtClean="0">
                <a:solidFill>
                  <a:prstClr val="white"/>
                </a:solidFill>
              </a:rPr>
              <a:t>Timber sales rarely recorded in deed book.</a:t>
            </a:r>
          </a:p>
          <a:p>
            <a:pPr marL="342900" lvl="0" indent="-342900">
              <a:buFont typeface="Arial" pitchFamily="34" charset="0"/>
              <a:buChar char="•"/>
            </a:pPr>
            <a:endParaRPr lang="en-US" sz="2400" dirty="0">
              <a:solidFill>
                <a:prstClr val="white"/>
              </a:solidFill>
            </a:endParaRPr>
          </a:p>
          <a:p>
            <a:pPr marL="342900" lvl="0" indent="-342900">
              <a:buFont typeface="Arial" pitchFamily="34" charset="0"/>
              <a:buChar char="•"/>
            </a:pPr>
            <a:r>
              <a:rPr lang="en-US" sz="2400" dirty="0" smtClean="0">
                <a:solidFill>
                  <a:prstClr val="white"/>
                </a:solidFill>
              </a:rPr>
              <a:t>Sale information obtained from consulting foresters or timber buyers.</a:t>
            </a:r>
          </a:p>
          <a:p>
            <a:pPr marL="342900" lvl="0" indent="-342900">
              <a:buFont typeface="Arial" pitchFamily="34" charset="0"/>
              <a:buChar char="•"/>
            </a:pPr>
            <a:endParaRPr lang="en-US" sz="2400" dirty="0">
              <a:solidFill>
                <a:prstClr val="white"/>
              </a:solidFill>
            </a:endParaRPr>
          </a:p>
          <a:p>
            <a:pPr lvl="0"/>
            <a:endParaRPr lang="en-US" sz="2400" dirty="0" smtClean="0">
              <a:solidFill>
                <a:prstClr val="white"/>
              </a:solidFill>
            </a:endParaRPr>
          </a:p>
          <a:p>
            <a:pPr marL="342900" lvl="0" indent="-342900">
              <a:buFont typeface="Arial" pitchFamily="34" charset="0"/>
              <a:buChar char="•"/>
            </a:pPr>
            <a:endParaRPr lang="en-US" sz="2400" dirty="0">
              <a:solidFill>
                <a:prstClr val="white"/>
              </a:solidFill>
            </a:endParaRPr>
          </a:p>
          <a:p>
            <a:pPr marL="342900" lvl="0" indent="-342900">
              <a:buFont typeface="Arial" pitchFamily="34" charset="0"/>
              <a:buChar char="•"/>
            </a:pPr>
            <a:endParaRPr lang="en-US" sz="2400" dirty="0" smtClean="0">
              <a:solidFill>
                <a:prstClr val="white"/>
              </a:solidFill>
            </a:endParaRPr>
          </a:p>
          <a:p>
            <a:pPr marL="342900" lvl="0" indent="-342900">
              <a:buFont typeface="Arial" pitchFamily="34" charset="0"/>
              <a:buChar char="•"/>
            </a:pPr>
            <a:endParaRPr lang="en-US" sz="2400" dirty="0">
              <a:solidFill>
                <a:prstClr val="white"/>
              </a:solidFill>
            </a:endParaRPr>
          </a:p>
          <a:p>
            <a:pPr lvl="0"/>
            <a:endParaRPr lang="en-US" sz="2400" dirty="0" smtClean="0">
              <a:solidFill>
                <a:prstClr val="white"/>
              </a:solidFill>
            </a:endParaRPr>
          </a:p>
          <a:p>
            <a:pPr marL="342900" lvl="0" indent="-342900">
              <a:buFont typeface="Arial" pitchFamily="34" charset="0"/>
              <a:buChar char="•"/>
            </a:pPr>
            <a:endParaRPr lang="en-US" sz="2400" dirty="0">
              <a:solidFill>
                <a:prstClr val="white"/>
              </a:solidFill>
            </a:endParaRPr>
          </a:p>
        </p:txBody>
      </p:sp>
    </p:spTree>
    <p:extLst>
      <p:ext uri="{BB962C8B-B14F-4D97-AF65-F5344CB8AC3E}">
        <p14:creationId xmlns:p14="http://schemas.microsoft.com/office/powerpoint/2010/main" val="317333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257"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Sales Comparison</a:t>
            </a:r>
          </a:p>
        </p:txBody>
      </p:sp>
      <p:sp>
        <p:nvSpPr>
          <p:cNvPr id="5" name="Rectangle 4"/>
          <p:cNvSpPr/>
          <p:nvPr/>
        </p:nvSpPr>
        <p:spPr>
          <a:xfrm>
            <a:off x="381000" y="1447800"/>
            <a:ext cx="7696200" cy="5632311"/>
          </a:xfrm>
          <a:prstGeom prst="rect">
            <a:avLst/>
          </a:prstGeom>
        </p:spPr>
        <p:txBody>
          <a:bodyPr wrap="square">
            <a:spAutoFit/>
          </a:bodyPr>
          <a:lstStyle/>
          <a:p>
            <a:pPr marL="342900" lvl="0" indent="-342900">
              <a:buFont typeface="Arial" pitchFamily="34" charset="0"/>
              <a:buChar char="•"/>
            </a:pPr>
            <a:r>
              <a:rPr lang="en-US" sz="2400" u="sng" dirty="0" smtClean="0">
                <a:solidFill>
                  <a:prstClr val="white"/>
                </a:solidFill>
              </a:rPr>
              <a:t>Valuation Factors</a:t>
            </a:r>
          </a:p>
          <a:p>
            <a:pPr marL="342900" lvl="0" indent="-342900">
              <a:buFont typeface="Arial" pitchFamily="34" charset="0"/>
              <a:buChar char="•"/>
            </a:pPr>
            <a:endParaRPr lang="en-US" sz="2400" dirty="0">
              <a:solidFill>
                <a:prstClr val="white"/>
              </a:solidFill>
            </a:endParaRPr>
          </a:p>
          <a:p>
            <a:pPr marL="342900" marR="0" lvl="0" indent="-342900">
              <a:spcBef>
                <a:spcPts val="0"/>
              </a:spcBef>
              <a:spcAft>
                <a:spcPts val="0"/>
              </a:spcAft>
              <a:buFont typeface="Symbol"/>
              <a:buChar char=""/>
            </a:pPr>
            <a:r>
              <a:rPr lang="en-US" sz="2400" b="1" dirty="0" smtClean="0">
                <a:effectLst/>
                <a:ea typeface="Times New Roman"/>
                <a:cs typeface="Tahoma"/>
              </a:rPr>
              <a:t>MBF/acre  (2.0 MBF/acre vs. 5.0 MBF/acre)</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Market conditions (2008 market vs. </a:t>
            </a:r>
            <a:r>
              <a:rPr lang="en-US" sz="2400" b="1" dirty="0" smtClean="0">
                <a:effectLst/>
                <a:ea typeface="Times New Roman"/>
                <a:cs typeface="Tahoma"/>
              </a:rPr>
              <a:t>2014 </a:t>
            </a:r>
            <a:r>
              <a:rPr lang="en-US" sz="2400" b="1" dirty="0" smtClean="0">
                <a:effectLst/>
                <a:ea typeface="Times New Roman"/>
                <a:cs typeface="Tahoma"/>
              </a:rPr>
              <a:t>market) </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Distance to sawmill/log buying yard</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Terrain</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Difficulty logging</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Access</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Stand/tract quality (insect damage/fire damage/soils)</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Species composition</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Average diameter</a:t>
            </a:r>
            <a:endParaRPr lang="en-US" sz="2400" dirty="0" smtClean="0">
              <a:effectLst/>
              <a:ea typeface="Times New Roman"/>
              <a:cs typeface="Tahoma"/>
            </a:endParaRPr>
          </a:p>
          <a:p>
            <a:pPr marL="342900" marR="0" lvl="0" indent="-342900">
              <a:spcBef>
                <a:spcPts val="0"/>
              </a:spcBef>
              <a:spcAft>
                <a:spcPts val="0"/>
              </a:spcAft>
              <a:buFont typeface="Symbol"/>
              <a:buChar char=""/>
            </a:pPr>
            <a:r>
              <a:rPr lang="en-US" sz="2400" b="1" dirty="0" smtClean="0">
                <a:effectLst/>
                <a:ea typeface="Times New Roman"/>
                <a:cs typeface="Tahoma"/>
              </a:rPr>
              <a:t>Timber quality</a:t>
            </a:r>
            <a:endParaRPr lang="en-US" sz="2400" dirty="0" smtClean="0">
              <a:effectLst/>
              <a:ea typeface="Times New Roman"/>
              <a:cs typeface="Tahoma"/>
            </a:endParaRPr>
          </a:p>
          <a:p>
            <a:pPr marL="457200" lvl="0" indent="-457200">
              <a:buFont typeface="+mj-lt"/>
              <a:buAutoNum type="arabicPeriod"/>
            </a:pPr>
            <a:endParaRPr lang="en-US" sz="2400" dirty="0" smtClean="0">
              <a:solidFill>
                <a:prstClr val="white"/>
              </a:solidFill>
            </a:endParaRPr>
          </a:p>
          <a:p>
            <a:pPr marL="457200" lvl="0" indent="-457200">
              <a:buFont typeface="+mj-lt"/>
              <a:buAutoNum type="arabicPeriod"/>
            </a:pPr>
            <a:endParaRPr lang="en-US" sz="2400" dirty="0">
              <a:solidFill>
                <a:prstClr val="white"/>
              </a:solidFill>
            </a:endParaRPr>
          </a:p>
        </p:txBody>
      </p:sp>
    </p:spTree>
    <p:extLst>
      <p:ext uri="{BB962C8B-B14F-4D97-AF65-F5344CB8AC3E}">
        <p14:creationId xmlns:p14="http://schemas.microsoft.com/office/powerpoint/2010/main" val="140004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257"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Sales Comparison Cont’d</a:t>
            </a:r>
          </a:p>
        </p:txBody>
      </p:sp>
      <p:sp>
        <p:nvSpPr>
          <p:cNvPr id="3" name="Rectangle 2"/>
          <p:cNvSpPr/>
          <p:nvPr/>
        </p:nvSpPr>
        <p:spPr>
          <a:xfrm>
            <a:off x="76200" y="1457093"/>
            <a:ext cx="6520543" cy="4524315"/>
          </a:xfrm>
          <a:prstGeom prst="rect">
            <a:avLst/>
          </a:prstGeom>
        </p:spPr>
        <p:txBody>
          <a:bodyPr wrap="square">
            <a:spAutoFit/>
          </a:bodyPr>
          <a:lstStyle/>
          <a:p>
            <a:pPr marL="342900" lvl="0" indent="-342900">
              <a:buFont typeface="Arial" pitchFamily="34" charset="0"/>
              <a:buChar char="•"/>
            </a:pPr>
            <a:r>
              <a:rPr lang="en-US" sz="2400" u="sng" dirty="0" smtClean="0">
                <a:solidFill>
                  <a:prstClr val="white"/>
                </a:solidFill>
              </a:rPr>
              <a:t>Units of Comparison (timber only)</a:t>
            </a:r>
          </a:p>
          <a:p>
            <a:pPr lvl="0"/>
            <a:endParaRPr lang="en-US" sz="2400" u="sng" dirty="0">
              <a:solidFill>
                <a:prstClr val="white"/>
              </a:solidFill>
            </a:endParaRPr>
          </a:p>
          <a:p>
            <a:pPr marL="457200" lvl="0" indent="-457200">
              <a:buFont typeface="+mj-lt"/>
              <a:buAutoNum type="arabicPeriod"/>
            </a:pPr>
            <a:r>
              <a:rPr lang="en-US" sz="2400" dirty="0" smtClean="0">
                <a:solidFill>
                  <a:prstClr val="white"/>
                </a:solidFill>
              </a:rPr>
              <a:t>$/MBF</a:t>
            </a:r>
          </a:p>
          <a:p>
            <a:pPr marL="457200" lvl="0" indent="-457200">
              <a:buFont typeface="+mj-lt"/>
              <a:buAutoNum type="arabicPeriod"/>
            </a:pPr>
            <a:r>
              <a:rPr lang="en-US" sz="2400" dirty="0" smtClean="0">
                <a:solidFill>
                  <a:prstClr val="white"/>
                </a:solidFill>
              </a:rPr>
              <a:t>$/Board ft.</a:t>
            </a:r>
          </a:p>
          <a:p>
            <a:pPr marL="457200" lvl="0" indent="-457200">
              <a:buFont typeface="+mj-lt"/>
              <a:buAutoNum type="arabicPeriod"/>
            </a:pPr>
            <a:r>
              <a:rPr lang="en-US" sz="2400" dirty="0" smtClean="0">
                <a:solidFill>
                  <a:prstClr val="white"/>
                </a:solidFill>
              </a:rPr>
              <a:t>$/Ton (pulpwood)</a:t>
            </a:r>
          </a:p>
          <a:p>
            <a:pPr marL="457200" lvl="0" indent="-457200">
              <a:buFont typeface="+mj-lt"/>
              <a:buAutoNum type="arabicPeriod"/>
            </a:pPr>
            <a:r>
              <a:rPr lang="en-US" sz="2400" dirty="0" smtClean="0">
                <a:solidFill>
                  <a:prstClr val="white"/>
                </a:solidFill>
              </a:rPr>
              <a:t>$/Tandem load (local)</a:t>
            </a:r>
          </a:p>
          <a:p>
            <a:pPr marL="457200" lvl="0" indent="-457200">
              <a:buFont typeface="+mj-lt"/>
              <a:buAutoNum type="arabicPeriod"/>
            </a:pPr>
            <a:r>
              <a:rPr lang="en-US" sz="2400" dirty="0" smtClean="0">
                <a:solidFill>
                  <a:prstClr val="white"/>
                </a:solidFill>
              </a:rPr>
              <a:t>$/Tree (local/uncommon)</a:t>
            </a:r>
          </a:p>
          <a:p>
            <a:pPr lvl="0"/>
            <a:endParaRPr lang="en-US" sz="2400" dirty="0" smtClean="0">
              <a:solidFill>
                <a:prstClr val="white"/>
              </a:solidFill>
            </a:endParaRPr>
          </a:p>
          <a:p>
            <a:pPr marL="342900" lvl="0" indent="-342900">
              <a:buFont typeface="Arial" pitchFamily="34" charset="0"/>
              <a:buChar char="•"/>
            </a:pPr>
            <a:r>
              <a:rPr lang="en-US" sz="2400" u="sng" dirty="0" smtClean="0">
                <a:solidFill>
                  <a:prstClr val="white"/>
                </a:solidFill>
              </a:rPr>
              <a:t>Stumpage Publication</a:t>
            </a:r>
          </a:p>
          <a:p>
            <a:pPr marL="457200" lvl="0" indent="-457200">
              <a:buFont typeface="+mj-lt"/>
              <a:buAutoNum type="arabicPeriod"/>
            </a:pPr>
            <a:r>
              <a:rPr lang="en-US" sz="2400" dirty="0" smtClean="0">
                <a:solidFill>
                  <a:prstClr val="white"/>
                </a:solidFill>
              </a:rPr>
              <a:t>James W. Sewall Company </a:t>
            </a:r>
          </a:p>
          <a:p>
            <a:pPr lvl="0"/>
            <a:r>
              <a:rPr lang="en-US" sz="2400" dirty="0">
                <a:solidFill>
                  <a:prstClr val="white"/>
                </a:solidFill>
              </a:rPr>
              <a:t> </a:t>
            </a:r>
            <a:r>
              <a:rPr lang="en-US" sz="2400" dirty="0" smtClean="0">
                <a:solidFill>
                  <a:prstClr val="white"/>
                </a:solidFill>
              </a:rPr>
              <a:t>     Quarterly Stumpage Publication</a:t>
            </a:r>
          </a:p>
          <a:p>
            <a:pPr marL="342900" lvl="0" indent="-342900">
              <a:buFont typeface="Arial" pitchFamily="34" charset="0"/>
              <a:buChar char="•"/>
            </a:pPr>
            <a:endParaRPr lang="en-US" sz="2400" dirty="0" smtClean="0">
              <a:solidFill>
                <a:prstClr val="white"/>
              </a:solidFill>
            </a:endParaRPr>
          </a:p>
        </p:txBody>
      </p:sp>
      <p:pic>
        <p:nvPicPr>
          <p:cNvPr id="10243" name="Picture 3" descr="C:\Users\Coby\Desktop\data backup\Pictures\2014-04-28 queen\queen 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7600" y="-7629525"/>
            <a:ext cx="585216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oby\Desktop\data backup\Pictures\2014-04-28 queen\queen 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4495800"/>
            <a:ext cx="5819648" cy="327355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Coby\Desktop\data backup\Pictures\2014-04-28 queen\queen 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610" y="2076582"/>
            <a:ext cx="4816265" cy="270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596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3028"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Delivered to the Mill Value</a:t>
            </a:r>
          </a:p>
        </p:txBody>
      </p:sp>
      <p:sp>
        <p:nvSpPr>
          <p:cNvPr id="4" name="Rectangle 3"/>
          <p:cNvSpPr/>
          <p:nvPr/>
        </p:nvSpPr>
        <p:spPr>
          <a:xfrm>
            <a:off x="283028" y="1371600"/>
            <a:ext cx="8098972" cy="4647426"/>
          </a:xfrm>
          <a:prstGeom prst="rect">
            <a:avLst/>
          </a:prstGeom>
        </p:spPr>
        <p:txBody>
          <a:bodyPr wrap="square">
            <a:spAutoFit/>
          </a:bodyPr>
          <a:lstStyle/>
          <a:p>
            <a:pPr marL="342900" lvl="0" indent="-342900">
              <a:buFont typeface="Symbol"/>
              <a:buChar char=""/>
            </a:pPr>
            <a:r>
              <a:rPr lang="en-US" sz="2400" b="1" u="sng" dirty="0" smtClean="0">
                <a:solidFill>
                  <a:prstClr val="white"/>
                </a:solidFill>
                <a:ea typeface="Times New Roman"/>
                <a:cs typeface="Tahoma"/>
              </a:rPr>
              <a:t>Mill Value</a:t>
            </a:r>
            <a:r>
              <a:rPr lang="en-US" sz="2400" b="1" dirty="0" smtClean="0">
                <a:solidFill>
                  <a:prstClr val="white"/>
                </a:solidFill>
                <a:ea typeface="Times New Roman"/>
                <a:cs typeface="Tahoma"/>
              </a:rPr>
              <a:t>- </a:t>
            </a:r>
            <a:r>
              <a:rPr lang="en-US" sz="2400" dirty="0" smtClean="0">
                <a:solidFill>
                  <a:prstClr val="white"/>
                </a:solidFill>
                <a:ea typeface="Times New Roman"/>
                <a:cs typeface="Tahoma"/>
              </a:rPr>
              <a:t>Is the price paid at the mill for logs.</a:t>
            </a:r>
          </a:p>
          <a:p>
            <a:pPr lvl="0"/>
            <a:endParaRPr lang="en-US" sz="2400" dirty="0" smtClean="0">
              <a:solidFill>
                <a:prstClr val="white"/>
              </a:solidFill>
              <a:ea typeface="Times New Roman"/>
              <a:cs typeface="Tahoma"/>
            </a:endParaRPr>
          </a:p>
          <a:p>
            <a:pPr marL="342900" lvl="0" indent="-342900">
              <a:buFont typeface="Symbol"/>
              <a:buChar char=""/>
            </a:pPr>
            <a:r>
              <a:rPr lang="en-US" sz="2400" dirty="0" smtClean="0">
                <a:solidFill>
                  <a:prstClr val="white"/>
                </a:solidFill>
                <a:ea typeface="Times New Roman"/>
                <a:cs typeface="Tahoma"/>
              </a:rPr>
              <a:t>Publications for delivered to the mill prices </a:t>
            </a:r>
          </a:p>
          <a:p>
            <a:pPr marL="457200" marR="0" lvl="0" indent="-457200">
              <a:spcBef>
                <a:spcPts val="0"/>
              </a:spcBef>
              <a:spcAft>
                <a:spcPts val="0"/>
              </a:spcAft>
              <a:buFont typeface="+mj-lt"/>
              <a:buAutoNum type="arabicPeriod"/>
            </a:pPr>
            <a:r>
              <a:rPr lang="en-US" sz="2400" dirty="0" smtClean="0">
                <a:effectLst/>
                <a:ea typeface="Times New Roman"/>
                <a:cs typeface="Tahoma"/>
              </a:rPr>
              <a:t>KY Division of Forestry- Growing Gold</a:t>
            </a:r>
          </a:p>
          <a:p>
            <a:pPr marL="457200" marR="0" lvl="0" indent="-457200">
              <a:spcBef>
                <a:spcPts val="0"/>
              </a:spcBef>
              <a:spcAft>
                <a:spcPts val="0"/>
              </a:spcAft>
              <a:buFont typeface="+mj-lt"/>
              <a:buAutoNum type="arabicPeriod"/>
            </a:pPr>
            <a:r>
              <a:rPr lang="en-US" sz="2400" dirty="0" smtClean="0">
                <a:effectLst/>
                <a:ea typeface="Times New Roman"/>
                <a:cs typeface="Tahoma"/>
              </a:rPr>
              <a:t>The Timber Market Report</a:t>
            </a:r>
          </a:p>
          <a:p>
            <a:pPr marL="457200" marR="0" lvl="0" indent="-457200">
              <a:spcBef>
                <a:spcPts val="0"/>
              </a:spcBef>
              <a:spcAft>
                <a:spcPts val="0"/>
              </a:spcAft>
              <a:buFont typeface="+mj-lt"/>
              <a:buAutoNum type="arabicPeriod"/>
            </a:pPr>
            <a:r>
              <a:rPr lang="en-US" sz="2400" dirty="0" smtClean="0">
                <a:effectLst/>
                <a:ea typeface="Times New Roman"/>
                <a:cs typeface="Tahoma"/>
              </a:rPr>
              <a:t>Forest2Market </a:t>
            </a:r>
          </a:p>
          <a:p>
            <a:pPr marL="457200" marR="0" lvl="0" indent="-457200">
              <a:spcBef>
                <a:spcPts val="0"/>
              </a:spcBef>
              <a:spcAft>
                <a:spcPts val="0"/>
              </a:spcAft>
              <a:buFont typeface="+mj-lt"/>
              <a:buAutoNum type="arabicPeriod"/>
            </a:pPr>
            <a:r>
              <a:rPr lang="en-US" sz="2400" dirty="0" smtClean="0">
                <a:effectLst/>
                <a:ea typeface="Times New Roman"/>
                <a:cs typeface="Tahoma"/>
              </a:rPr>
              <a:t>Timber Mart-South</a:t>
            </a:r>
          </a:p>
          <a:p>
            <a:pPr marL="457200" marR="0" lvl="0" indent="-457200">
              <a:spcBef>
                <a:spcPts val="0"/>
              </a:spcBef>
              <a:spcAft>
                <a:spcPts val="0"/>
              </a:spcAft>
              <a:buFont typeface="+mj-lt"/>
              <a:buAutoNum type="arabicPeriod"/>
            </a:pPr>
            <a:r>
              <a:rPr lang="en-US" sz="2400" dirty="0" smtClean="0">
                <a:effectLst/>
                <a:ea typeface="Times New Roman"/>
                <a:cs typeface="Tahoma"/>
              </a:rPr>
              <a:t>US Forest Service</a:t>
            </a:r>
            <a:r>
              <a:rPr lang="en-US" sz="3200" dirty="0" smtClean="0">
                <a:effectLst/>
                <a:ea typeface="Times New Roman"/>
                <a:cs typeface="Times New Roman"/>
              </a:rPr>
              <a:t> </a:t>
            </a:r>
          </a:p>
          <a:p>
            <a:pPr marL="457200" lvl="0" indent="-457200">
              <a:buFont typeface="+mj-lt"/>
              <a:buAutoNum type="arabicPeriod"/>
            </a:pPr>
            <a:r>
              <a:rPr lang="en-US" sz="2400" dirty="0" smtClean="0">
                <a:solidFill>
                  <a:prstClr val="white"/>
                </a:solidFill>
                <a:ea typeface="Times New Roman"/>
                <a:cs typeface="Tahoma"/>
              </a:rPr>
              <a:t>Local Sawmills/log buying yards</a:t>
            </a:r>
            <a:endParaRPr lang="en-US" sz="3200" dirty="0">
              <a:solidFill>
                <a:prstClr val="white"/>
              </a:solidFill>
              <a:ea typeface="Times New Roman"/>
              <a:cs typeface="Times New Roman"/>
            </a:endParaRPr>
          </a:p>
          <a:p>
            <a:pPr lvl="0"/>
            <a:endParaRPr lang="en-US" sz="2400" dirty="0">
              <a:solidFill>
                <a:prstClr val="white"/>
              </a:solidFill>
              <a:ea typeface="Times New Roman"/>
              <a:cs typeface="Tahoma"/>
            </a:endParaRPr>
          </a:p>
          <a:p>
            <a:pPr marL="342900" lvl="0" indent="-342900">
              <a:buFont typeface="Symbol"/>
              <a:buChar char=""/>
            </a:pPr>
            <a:endParaRPr lang="en-US" sz="2400" dirty="0">
              <a:solidFill>
                <a:prstClr val="white"/>
              </a:solidFill>
              <a:ea typeface="Times New Roman"/>
              <a:cs typeface="Tahoma"/>
            </a:endParaRPr>
          </a:p>
          <a:p>
            <a:pPr marL="342900" lvl="0" indent="-342900">
              <a:buFont typeface="Symbol"/>
              <a:buChar char=""/>
            </a:pPr>
            <a:endParaRPr lang="en-US" sz="2400" dirty="0">
              <a:solidFill>
                <a:prstClr val="white"/>
              </a:solidFill>
              <a:ea typeface="Times New Roman"/>
              <a:cs typeface="Tahoma"/>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086" y="3581400"/>
            <a:ext cx="3771223" cy="30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09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257" y="185058"/>
            <a:ext cx="8683624" cy="9144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Conversion Return Approach</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1" y="4697867"/>
            <a:ext cx="75723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371600"/>
            <a:ext cx="8153400" cy="3416320"/>
          </a:xfrm>
          <a:prstGeom prst="rect">
            <a:avLst/>
          </a:prstGeom>
        </p:spPr>
        <p:txBody>
          <a:bodyPr wrap="square">
            <a:spAutoFit/>
          </a:bodyPr>
          <a:lstStyle/>
          <a:p>
            <a:pPr marL="342900" lvl="0" indent="-342900">
              <a:buFont typeface="Symbol"/>
              <a:buChar char=""/>
            </a:pPr>
            <a:r>
              <a:rPr lang="en-US" sz="2400" b="1" u="sng" dirty="0" smtClean="0">
                <a:solidFill>
                  <a:prstClr val="white"/>
                </a:solidFill>
                <a:ea typeface="Times New Roman"/>
                <a:cs typeface="Tahoma"/>
              </a:rPr>
              <a:t>Stumpage value</a:t>
            </a:r>
            <a:r>
              <a:rPr lang="en-US" sz="2400" b="1" dirty="0">
                <a:solidFill>
                  <a:prstClr val="white"/>
                </a:solidFill>
                <a:ea typeface="Times New Roman"/>
                <a:cs typeface="Tahoma"/>
              </a:rPr>
              <a:t> </a:t>
            </a:r>
            <a:r>
              <a:rPr lang="en-US" sz="2400" b="1" dirty="0" smtClean="0">
                <a:solidFill>
                  <a:prstClr val="white"/>
                </a:solidFill>
                <a:ea typeface="Times New Roman"/>
                <a:cs typeface="Tahoma"/>
              </a:rPr>
              <a:t>= Delivered to mill value – logging/delivery costs- entrepreneurial profit</a:t>
            </a:r>
          </a:p>
          <a:p>
            <a:pPr marL="342900" lvl="0" indent="-342900">
              <a:buFont typeface="Symbol"/>
              <a:buChar char=""/>
            </a:pPr>
            <a:endParaRPr lang="en-US" sz="2400" b="1" dirty="0" smtClean="0">
              <a:solidFill>
                <a:prstClr val="white"/>
              </a:solidFill>
              <a:ea typeface="Times New Roman"/>
              <a:cs typeface="Tahoma"/>
            </a:endParaRPr>
          </a:p>
          <a:p>
            <a:pPr marL="457200" lvl="0" indent="-457200">
              <a:buFont typeface="+mj-lt"/>
              <a:buAutoNum type="arabicPeriod"/>
            </a:pPr>
            <a:r>
              <a:rPr lang="en-US" sz="2400" b="1" dirty="0" smtClean="0">
                <a:solidFill>
                  <a:prstClr val="white"/>
                </a:solidFill>
                <a:ea typeface="Times New Roman"/>
                <a:cs typeface="Tahoma"/>
              </a:rPr>
              <a:t>Use published information, local information and determine estimated delivered value of stand/tract.</a:t>
            </a:r>
          </a:p>
          <a:p>
            <a:pPr lvl="0"/>
            <a:endParaRPr lang="en-US" sz="2400" b="1" dirty="0" smtClean="0">
              <a:solidFill>
                <a:prstClr val="white"/>
              </a:solidFill>
              <a:ea typeface="Times New Roman"/>
              <a:cs typeface="Tahoma"/>
            </a:endParaRPr>
          </a:p>
          <a:p>
            <a:pPr marL="457200" lvl="0" indent="-457200">
              <a:buFont typeface="+mj-lt"/>
              <a:buAutoNum type="arabicPeriod"/>
            </a:pPr>
            <a:r>
              <a:rPr lang="en-US" sz="2400" b="1" dirty="0" smtClean="0">
                <a:solidFill>
                  <a:prstClr val="white"/>
                </a:solidFill>
                <a:ea typeface="Times New Roman"/>
                <a:cs typeface="Tahoma"/>
              </a:rPr>
              <a:t>Talk to local foresters, timber sellers, buyers to determine logging cost/profit (percentage of total mill value) Varies based on timber quality or logging costs</a:t>
            </a:r>
            <a:endParaRPr lang="en-US" sz="2400" dirty="0">
              <a:solidFill>
                <a:prstClr val="white"/>
              </a:solidFill>
              <a:ea typeface="Times New Roman"/>
              <a:cs typeface="Tahoma"/>
            </a:endParaRPr>
          </a:p>
        </p:txBody>
      </p:sp>
    </p:spTree>
    <p:extLst>
      <p:ext uri="{BB962C8B-B14F-4D97-AF65-F5344CB8AC3E}">
        <p14:creationId xmlns:p14="http://schemas.microsoft.com/office/powerpoint/2010/main" val="145827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3914" y="152400"/>
            <a:ext cx="8683624" cy="1143000"/>
          </a:xfrm>
          <a:prstGeom prst="rect">
            <a:avLst/>
          </a:prstGeom>
          <a:noFill/>
          <a:ln w="63500">
            <a:solidFill>
              <a:srgbClr val="00642D"/>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Stumpage Value vs. Contributory Timber Value</a:t>
            </a:r>
            <a:endParaRPr lang="en-US" sz="3600" dirty="0" smtClean="0"/>
          </a:p>
        </p:txBody>
      </p:sp>
      <p:sp>
        <p:nvSpPr>
          <p:cNvPr id="4" name="Title 3"/>
          <p:cNvSpPr>
            <a:spLocks noGrp="1"/>
          </p:cNvSpPr>
          <p:nvPr>
            <p:ph type="title"/>
          </p:nvPr>
        </p:nvSpPr>
        <p:spPr>
          <a:xfrm>
            <a:off x="609600" y="4343400"/>
            <a:ext cx="7543800" cy="1524000"/>
          </a:xfrm>
        </p:spPr>
        <p:txBody>
          <a:bodyPr/>
          <a:lstStyle/>
          <a:p>
            <a:r>
              <a:rPr lang="en-US" sz="2400" b="1" u="sng" dirty="0" smtClean="0"/>
              <a:t>Stumpage Value</a:t>
            </a:r>
            <a:r>
              <a:rPr lang="en-US" sz="2400" dirty="0" smtClean="0"/>
              <a:t>: </a:t>
            </a:r>
            <a:r>
              <a:rPr lang="en-US" sz="2400" dirty="0"/>
              <a:t>is the amount a timber buyer will pay a landowner for the right to cut and remove timber in a competitive timber sale. </a:t>
            </a:r>
            <a:r>
              <a:rPr lang="en-US" sz="2400" dirty="0" smtClean="0"/>
              <a:t/>
            </a:r>
            <a:br>
              <a:rPr lang="en-US" sz="2400" dirty="0" smtClean="0"/>
            </a:br>
            <a:r>
              <a:rPr lang="en-US" sz="2400" dirty="0"/>
              <a:t/>
            </a:r>
            <a:br>
              <a:rPr lang="en-US" sz="2400" dirty="0"/>
            </a:br>
            <a:r>
              <a:rPr lang="en-US" sz="2400" b="1" u="sng" dirty="0" smtClean="0"/>
              <a:t>Contributory Timber Value</a:t>
            </a:r>
            <a:r>
              <a:rPr lang="en-US" sz="2400" dirty="0" smtClean="0"/>
              <a:t>: </a:t>
            </a:r>
            <a:r>
              <a:rPr lang="en-US" sz="2400" dirty="0"/>
              <a:t>is the contribution that timber makes to the overall value of a tract of timberland (land and timber). Contributory value can be greater than, less than, or equal to the market </a:t>
            </a:r>
            <a:r>
              <a:rPr lang="en-US" sz="2400" dirty="0" smtClean="0"/>
              <a:t>value (Stumpage Value) </a:t>
            </a:r>
            <a:r>
              <a:rPr lang="en-US" sz="2400" dirty="0"/>
              <a:t>of the timber</a:t>
            </a:r>
            <a:r>
              <a:rPr lang="en-US" sz="2400" dirty="0" smtClean="0"/>
              <a:t>. </a:t>
            </a:r>
            <a:r>
              <a:rPr lang="en-US" sz="1600" i="1" dirty="0" smtClean="0"/>
              <a:t>(Timber Valuation Morgan R. Mellette 2008)</a:t>
            </a:r>
            <a:r>
              <a:rPr lang="en-US" sz="2400" dirty="0" smtClean="0"/>
              <a:t/>
            </a:r>
            <a:br>
              <a:rPr lang="en-US" sz="2400" dirty="0" smtClean="0"/>
            </a:br>
            <a:r>
              <a:rPr lang="en-US" sz="2400" dirty="0"/>
              <a:t/>
            </a:r>
            <a:br>
              <a:rPr lang="en-US" sz="2400" dirty="0"/>
            </a:br>
            <a:endParaRPr lang="en-US" sz="2400" dirty="0"/>
          </a:p>
        </p:txBody>
      </p:sp>
    </p:spTree>
    <p:extLst>
      <p:ext uri="{BB962C8B-B14F-4D97-AF65-F5344CB8AC3E}">
        <p14:creationId xmlns:p14="http://schemas.microsoft.com/office/powerpoint/2010/main" val="2238073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b47a5aad-adfb-4dac-9d3f-47090e67d565">General</Section>
    <Day xmlns="b47a5aad-adfb-4dac-9d3f-47090e67d565">Thursday</Day>
    <Year xmlns="b47a5aad-adfb-4dac-9d3f-47090e67d565">2016</Year>
    <Speakers xmlns="b47a5aad-adfb-4dac-9d3f-47090e67d565">Coby Mosley</Speakers>
  </documentManagement>
</p:properties>
</file>

<file path=customXml/itemProps1.xml><?xml version="1.0" encoding="utf-8"?>
<ds:datastoreItem xmlns:ds="http://schemas.openxmlformats.org/officeDocument/2006/customXml" ds:itemID="{42FB557F-9586-44B4-B074-B2F959C2DB3E}"/>
</file>

<file path=customXml/itemProps2.xml><?xml version="1.0" encoding="utf-8"?>
<ds:datastoreItem xmlns:ds="http://schemas.openxmlformats.org/officeDocument/2006/customXml" ds:itemID="{411DB1CD-F124-410D-9CBC-4C4C41054669}"/>
</file>

<file path=customXml/itemProps3.xml><?xml version="1.0" encoding="utf-8"?>
<ds:datastoreItem xmlns:ds="http://schemas.openxmlformats.org/officeDocument/2006/customXml" ds:itemID="{6929DE0B-7ECD-47AD-AA61-B38E04027670}"/>
</file>

<file path=docProps/app.xml><?xml version="1.0" encoding="utf-8"?>
<Properties xmlns="http://schemas.openxmlformats.org/officeDocument/2006/extended-properties" xmlns:vt="http://schemas.openxmlformats.org/officeDocument/2006/docPropsVTypes">
  <Template/>
  <TotalTime>9053</TotalTime>
  <Words>350</Words>
  <Application>Microsoft Office PowerPoint</Application>
  <PresentationFormat>On-screen Show (4:3)</PresentationFormat>
  <Paragraphs>84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Elemental</vt:lpstr>
      <vt:lpstr>Coby Mosley Office: 606-672-3856 Cell: 606-275-9921 Email: kfsr@tds.net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Stumpage Value: is the amount a timber buyer will pay a landowner for the right to cut and remove timber in a competitive timber sale.   Contributory Timber Value: is the contribution that timber makes to the overall value of a tract of timberland (land and timber). Contributory value can be greater than, less than, or equal to the market value (Stumpage Value) of the timber. (Timber Valuation Morgan R. Mellette 2008)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Coby Mosley</dc:title>
  <dc:creator>Coby</dc:creator>
  <cp:lastModifiedBy>Coby</cp:lastModifiedBy>
  <cp:revision>91</cp:revision>
  <dcterms:created xsi:type="dcterms:W3CDTF">2014-09-18T19:41:24Z</dcterms:created>
  <dcterms:modified xsi:type="dcterms:W3CDTF">2016-08-19T17:41:02Z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